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64" r:id="rId11"/>
    <p:sldId id="265" r:id="rId12"/>
    <p:sldId id="266" r:id="rId13"/>
    <p:sldId id="267" r:id="rId14"/>
    <p:sldId id="276" r:id="rId15"/>
    <p:sldId id="270" r:id="rId16"/>
    <p:sldId id="271" r:id="rId17"/>
    <p:sldId id="272" r:id="rId18"/>
    <p:sldId id="273" r:id="rId19"/>
    <p:sldId id="274" r:id="rId20"/>
    <p:sldId id="277" r:id="rId21"/>
    <p:sldId id="268" r:id="rId22"/>
    <p:sldId id="278" r:id="rId23"/>
    <p:sldId id="279" r:id="rId24"/>
    <p:sldId id="280" r:id="rId25"/>
    <p:sldId id="281" r:id="rId26"/>
    <p:sldId id="282" r:id="rId27"/>
    <p:sldId id="283" r:id="rId28"/>
    <p:sldId id="285" r:id="rId29"/>
    <p:sldId id="284" r:id="rId30"/>
    <p:sldId id="286" r:id="rId31"/>
    <p:sldId id="288" r:id="rId32"/>
    <p:sldId id="289" r:id="rId33"/>
    <p:sldId id="287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0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860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926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285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684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704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126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869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079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837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965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943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9D01E5-DB1B-4447-9359-5CC8D3045ED2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315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Инфекционные болезни растений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Лекция 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82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Паразитическая специализация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Специализация патогенов – это приуроченность их к определённому питательному субстрату и способность заражать определённый круг растений. </a:t>
            </a:r>
          </a:p>
        </p:txBody>
      </p:sp>
    </p:spTree>
    <p:extLst>
      <p:ext uri="{BB962C8B-B14F-4D97-AF65-F5344CB8AC3E}">
        <p14:creationId xmlns:p14="http://schemas.microsoft.com/office/powerpoint/2010/main" val="22460346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Экологическая роль </a:t>
            </a:r>
            <a:r>
              <a:rPr lang="ru-RU" dirty="0" err="1"/>
              <a:t>фитопатогенов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Как бы нам не хотелось избавиться от паразитов растений, они никогда окончательно не исчезнут. В естественных биоценозах присутствие </a:t>
            </a:r>
            <a:r>
              <a:rPr lang="ru-RU" dirty="0" err="1"/>
              <a:t>фитопаразитов</a:t>
            </a:r>
            <a:r>
              <a:rPr lang="ru-RU" dirty="0"/>
              <a:t> – обычное, необходимое явление. Экологическая роль </a:t>
            </a:r>
            <a:r>
              <a:rPr lang="ru-RU" dirty="0" err="1"/>
              <a:t>фитопатогенов</a:t>
            </a:r>
            <a:r>
              <a:rPr lang="ru-RU" dirty="0"/>
              <a:t> заключается в том, что они ограничивают разрастание доминантных видов растений, способствуют уменьшению конкуренции хозяев между собой, поддерживая таким образом видовое разнообразие в фитоценозах. </a:t>
            </a:r>
          </a:p>
        </p:txBody>
      </p:sp>
    </p:spTree>
    <p:extLst>
      <p:ext uri="{BB962C8B-B14F-4D97-AF65-F5344CB8AC3E}">
        <p14:creationId xmlns:p14="http://schemas.microsoft.com/office/powerpoint/2010/main" val="1636145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Более того, </a:t>
            </a:r>
            <a:r>
              <a:rPr lang="ru-RU" dirty="0" err="1"/>
              <a:t>фитопатогены</a:t>
            </a:r>
            <a:r>
              <a:rPr lang="ru-RU" dirty="0"/>
              <a:t> поддерживают генетическое разнообразие в фитоценозах, потому что как только в популяции хозяина начинает преобладать какой-то один клон растения-хозяина, то происходит резкое увеличение численности </a:t>
            </a:r>
            <a:r>
              <a:rPr lang="ru-RU" dirty="0" err="1"/>
              <a:t>фитопатогенов</a:t>
            </a:r>
            <a:r>
              <a:rPr lang="ru-RU" dirty="0"/>
              <a:t>, приспособленных к этому генотипу хозяина. Таким образом, </a:t>
            </a:r>
            <a:r>
              <a:rPr lang="ru-RU" dirty="0" err="1"/>
              <a:t>фитопатогены</a:t>
            </a:r>
            <a:r>
              <a:rPr lang="ru-RU" dirty="0"/>
              <a:t> способствуют формированию и смене фитоценозов. В ходе длительного совместного существования </a:t>
            </a:r>
            <a:r>
              <a:rPr lang="ru-RU" dirty="0" err="1"/>
              <a:t>растенияхозяина</a:t>
            </a:r>
            <a:r>
              <a:rPr lang="ru-RU" dirty="0"/>
              <a:t> и паразита, их </a:t>
            </a:r>
            <a:r>
              <a:rPr lang="ru-RU" dirty="0" err="1"/>
              <a:t>коэволюции</a:t>
            </a:r>
            <a:r>
              <a:rPr lang="ru-RU" dirty="0"/>
              <a:t>, формируется устойчивый комплекс – </a:t>
            </a:r>
            <a:r>
              <a:rPr lang="ru-RU" dirty="0" err="1"/>
              <a:t>патосистема</a:t>
            </a:r>
            <a:r>
              <a:rPr lang="ru-RU" dirty="0"/>
              <a:t>. Все </a:t>
            </a:r>
            <a:r>
              <a:rPr lang="ru-RU" dirty="0" err="1"/>
              <a:t>патосистемы</a:t>
            </a:r>
            <a:r>
              <a:rPr lang="ru-RU" dirty="0"/>
              <a:t>, существующие в природных биоценозах – умеренны и устойчивы. Эта стабильность естественных </a:t>
            </a:r>
            <a:r>
              <a:rPr lang="ru-RU" dirty="0" err="1"/>
              <a:t>патосистем</a:t>
            </a:r>
            <a:r>
              <a:rPr lang="ru-RU" dirty="0"/>
              <a:t> формируется в ходе совместного развития (</a:t>
            </a:r>
            <a:r>
              <a:rPr lang="ru-RU" dirty="0" err="1"/>
              <a:t>коэволюции</a:t>
            </a:r>
            <a:r>
              <a:rPr lang="ru-RU" dirty="0"/>
              <a:t>) паразита и хозяина, по двум причинам:</a:t>
            </a:r>
          </a:p>
        </p:txBody>
      </p:sp>
    </p:spTree>
    <p:extLst>
      <p:ext uri="{BB962C8B-B14F-4D97-AF65-F5344CB8AC3E}">
        <p14:creationId xmlns:p14="http://schemas.microsoft.com/office/powerpoint/2010/main" val="21185260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1) Невозможно длительное существование сверхагрессивных популяций паразитов, поскольку они быстро лишают себя источников пищи. Следовательно, у паразитов исчезают гены “</a:t>
            </a:r>
            <a:r>
              <a:rPr lang="ru-RU" dirty="0" err="1"/>
              <a:t>сверхагрессивности</a:t>
            </a:r>
            <a:r>
              <a:rPr lang="ru-RU" dirty="0" smtClean="0"/>
              <a:t>”</a:t>
            </a:r>
          </a:p>
          <a:p>
            <a:r>
              <a:rPr lang="ru-RU" dirty="0" smtClean="0"/>
              <a:t>2</a:t>
            </a:r>
            <a:r>
              <a:rPr lang="ru-RU" dirty="0"/>
              <a:t>) </a:t>
            </a:r>
            <a:r>
              <a:rPr lang="ru-RU" dirty="0" err="1"/>
              <a:t>Повышенно</a:t>
            </a:r>
            <a:r>
              <a:rPr lang="ru-RU" dirty="0"/>
              <a:t> чувствительные к паразитам хозяева гибнут, не успевая дать потомства. Следовательно, из популяции хозяев исчезают гены летальной чувствительности к паразиту. </a:t>
            </a:r>
            <a:endParaRPr lang="ru-RU" dirty="0" smtClean="0"/>
          </a:p>
          <a:p>
            <a:r>
              <a:rPr lang="ru-RU" dirty="0" smtClean="0"/>
              <a:t>По </a:t>
            </a:r>
            <a:r>
              <a:rPr lang="ru-RU" dirty="0"/>
              <a:t>этим двум причинам естественные </a:t>
            </a:r>
            <a:r>
              <a:rPr lang="ru-RU" dirty="0" err="1"/>
              <a:t>патосистемы</a:t>
            </a:r>
            <a:r>
              <a:rPr lang="ru-RU" dirty="0"/>
              <a:t> стабилизируются на умеренном уровне. Полное исчезновение </a:t>
            </a:r>
            <a:r>
              <a:rPr lang="ru-RU" dirty="0" err="1"/>
              <a:t>фитопатогенов</a:t>
            </a:r>
            <a:r>
              <a:rPr lang="ru-RU" dirty="0"/>
              <a:t> сначала привело бы к разрастанию видов-доминантов, в результате которого сначала обеднялся бы видовой состав фитоценоза, а затем началась бы внутривидовая конкуренция в популяции доминантов. В результате в популяции растения стал бы преобладать какой-то один клон, снизилось бы генетическое разнообразие популяции, что в итоге привело бы к деградации фитоценоза. </a:t>
            </a:r>
          </a:p>
        </p:txBody>
      </p:sp>
    </p:spTree>
    <p:extLst>
      <p:ext uri="{BB962C8B-B14F-4D97-AF65-F5344CB8AC3E}">
        <p14:creationId xmlns:p14="http://schemas.microsoft.com/office/powerpoint/2010/main" val="20596842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Вирусные болезни растений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71273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73437"/>
            <a:ext cx="10515600" cy="1325563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Вирусы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Самые </a:t>
            </a:r>
            <a:r>
              <a:rPr lang="ru-RU" dirty="0"/>
              <a:t>просто устроенные вирусные частицы — </a:t>
            </a:r>
            <a:r>
              <a:rPr lang="ru-RU" b="1" dirty="0"/>
              <a:t>вирионы</a:t>
            </a:r>
            <a:r>
              <a:rPr lang="ru-RU" dirty="0"/>
              <a:t> — представляют собой молекулы наследственного материала, заключённые в белковую оболочку. </a:t>
            </a:r>
          </a:p>
          <a:p>
            <a:r>
              <a:rPr lang="ru-RU" dirty="0"/>
              <a:t>Наследственный материал — это молекулы нуклеиновых кислот, в структуре которых содержится информация о строении вирусной частицы. Оболочку вируса, построенную из белковых молекул, называют </a:t>
            </a:r>
            <a:r>
              <a:rPr lang="ru-RU" b="1" dirty="0" err="1"/>
              <a:t>капсидом</a:t>
            </a:r>
            <a:r>
              <a:rPr lang="ru-RU" dirty="0"/>
              <a:t> (от лат. </a:t>
            </a:r>
            <a:r>
              <a:rPr lang="ru-RU" i="1" dirty="0" err="1"/>
              <a:t>capsa</a:t>
            </a:r>
            <a:r>
              <a:rPr lang="ru-RU" dirty="0"/>
              <a:t> [</a:t>
            </a:r>
            <a:r>
              <a:rPr lang="ru-RU" dirty="0" err="1"/>
              <a:t>ка́пса</a:t>
            </a:r>
            <a:r>
              <a:rPr lang="ru-RU" dirty="0"/>
              <a:t>] — «футляр»). </a:t>
            </a:r>
          </a:p>
          <a:p>
            <a:r>
              <a:rPr lang="ru-RU" dirty="0"/>
              <a:t>Некоторые вирусы устроены сложнее: поверх </a:t>
            </a:r>
            <a:r>
              <a:rPr lang="ru-RU" dirty="0" err="1"/>
              <a:t>капсида</a:t>
            </a:r>
            <a:r>
              <a:rPr lang="ru-RU" dirty="0"/>
              <a:t> у них есть дополнительная оболочка — </a:t>
            </a:r>
            <a:r>
              <a:rPr lang="ru-RU" dirty="0" err="1"/>
              <a:t>суперкапсид</a:t>
            </a:r>
            <a:r>
              <a:rPr lang="ru-RU" dirty="0"/>
              <a:t> (от лат. </a:t>
            </a:r>
            <a:r>
              <a:rPr lang="ru-RU" i="1" dirty="0" err="1"/>
              <a:t>super</a:t>
            </a:r>
            <a:r>
              <a:rPr lang="ru-RU" dirty="0"/>
              <a:t> [</a:t>
            </a:r>
            <a:r>
              <a:rPr lang="ru-RU" dirty="0" err="1"/>
              <a:t>су́пер</a:t>
            </a:r>
            <a:r>
              <a:rPr lang="ru-RU" dirty="0"/>
              <a:t>] — «над, выше»). Но и такие вирусы не имеют клеточного строения.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1800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521704"/>
            <a:ext cx="5181600" cy="2959179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521704"/>
            <a:ext cx="5181600" cy="295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847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190" y="482138"/>
            <a:ext cx="7414977" cy="587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356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Вирусные частицы имеют разнообразную форму: округлую, вытянутую, палочковидную или даже форму кристалла. Некоторые вирусы имеют белковые хвостовые нити, поверхность других покрыта шипами или выростами сложной формы.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058194"/>
            <a:ext cx="5181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856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9088216" cy="551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06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Инфекционные болезни растений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– </a:t>
            </a:r>
            <a:r>
              <a:rPr lang="ru-RU" dirty="0"/>
              <a:t>это болезни, которые протекают под воздействием болезнетворных микроорганизмов и для которых общим признаком является передача от зараженного организма к здоровому</a:t>
            </a:r>
          </a:p>
        </p:txBody>
      </p:sp>
    </p:spTree>
    <p:extLst>
      <p:ext uri="{BB962C8B-B14F-4D97-AF65-F5344CB8AC3E}">
        <p14:creationId xmlns:p14="http://schemas.microsoft.com/office/powerpoint/2010/main" val="42117308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Вирусы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– </a:t>
            </a:r>
            <a:r>
              <a:rPr lang="ru-RU" dirty="0"/>
              <a:t>мельчайшие (субмикроскопические) возбудители болезней растений, животных и человека, не имеющие клеточного строения и способные размножаться только в живых клетках организма-хозяина. </a:t>
            </a:r>
            <a:endParaRPr lang="ru-RU" dirty="0" smtClean="0"/>
          </a:p>
          <a:p>
            <a:r>
              <a:rPr lang="ru-RU" dirty="0" smtClean="0"/>
              <a:t>Зарегистрировано </a:t>
            </a:r>
            <a:r>
              <a:rPr lang="ru-RU" dirty="0"/>
              <a:t>более 600 фитопатогенных вирусов; точное число указать трудно, так как некоторые вирусы представлены многими штаммами, иногда описываемыми как самостоятельные виды.</a:t>
            </a:r>
          </a:p>
        </p:txBody>
      </p:sp>
    </p:spTree>
    <p:extLst>
      <p:ext uri="{BB962C8B-B14F-4D97-AF65-F5344CB8AC3E}">
        <p14:creationId xmlns:p14="http://schemas.microsoft.com/office/powerpoint/2010/main" val="16991013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Вредоносность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вирусных </a:t>
            </a:r>
            <a:r>
              <a:rPr lang="ru-RU" dirty="0"/>
              <a:t>заболеваний проявляется главным образом в снижении урожайности растений и ухудшении качества продукции. Особый вред вирусы наносят при выращивании семенного и посадочного материала. Поражение вирусами отрицательно влияет на пищевую и кормовую ценность продукции, пригодность ее к промышленной переработке. </a:t>
            </a:r>
            <a:endParaRPr lang="ru-RU" dirty="0" smtClean="0"/>
          </a:p>
          <a:p>
            <a:r>
              <a:rPr lang="ru-RU" i="1" dirty="0" smtClean="0"/>
              <a:t>Так</a:t>
            </a:r>
            <a:r>
              <a:rPr lang="ru-RU" i="1" dirty="0"/>
              <a:t>, в клубнях картофеля, зараженных различными вирусами, содержание крахмала падает на 1,5...2,0 %, у сахарной свеклы на 1...2 % снижается сахаристость. Вирусы вызывают у растений стерильность и несовместимость, что отрицательно сказывается на работе селекционеров. У цветочных культур теряется декоративность, что наносит значительный экономический ущерб. Под действием вирусов снижаются сортовая чистота, холодостойкость, зимостойкость, всхожесть семян. В среднем размер убытков от развития вирусных болезней составляет примерно 20% общего экономического ущерба, обусловленного деятельностью всех групп возбудителей болезней и вредителей сельскохозяйственных культур</a:t>
            </a:r>
          </a:p>
        </p:txBody>
      </p:sp>
    </p:spTree>
    <p:extLst>
      <p:ext uri="{BB962C8B-B14F-4D97-AF65-F5344CB8AC3E}">
        <p14:creationId xmlns:p14="http://schemas.microsoft.com/office/powerpoint/2010/main" val="30902986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Фитопатогенные вирусы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попадают </a:t>
            </a:r>
            <a:r>
              <a:rPr lang="ru-RU" dirty="0"/>
              <a:t>в растительную клетку, например, при проколе ткани ротовыми органами насекомых-переносчиков или через мелкие ранки (без грубых повреждений клеток) при механической передаче.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клетках зараженного растения вирус репродуцируется путем синтеза отдельных молекул нуклеиновых кислот и белка и последующей сборки из них вирионов. Попав в клетку растения, нуклеиновая кислота вируса освобождается от белковой оболочки и, становясь матрицей, начинает управлять синтезом ферментов клетки растения в направлении, необходимом вирусу.</a:t>
            </a:r>
          </a:p>
        </p:txBody>
      </p:sp>
    </p:spTree>
    <p:extLst>
      <p:ext uri="{BB962C8B-B14F-4D97-AF65-F5344CB8AC3E}">
        <p14:creationId xmlns:p14="http://schemas.microsoft.com/office/powerpoint/2010/main" val="13692868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Происходит накопление нуклеиновой кислоты в процессе самокопирования (репликации) цепочек, имеющихся в клетке, а затем за счет синтезируемых клеткой нуклеотидов. Нуклеиновая кислота вируса содержит </a:t>
            </a:r>
            <a:r>
              <a:rPr lang="ru-RU" dirty="0" smtClean="0"/>
              <a:t>информацию </a:t>
            </a:r>
            <a:r>
              <a:rPr lang="ru-RU" dirty="0"/>
              <a:t>для синтеза вирусного белка. Вирусный белок синтезируется на рибосомах клетки-хозяина. Впоследствии происходит объединение нуклеиновой кислоты и структурного белка с образованием вирионов. </a:t>
            </a:r>
          </a:p>
        </p:txBody>
      </p:sp>
    </p:spTree>
    <p:extLst>
      <p:ext uri="{BB962C8B-B14F-4D97-AF65-F5344CB8AC3E}">
        <p14:creationId xmlns:p14="http://schemas.microsoft.com/office/powerpoint/2010/main" val="4539960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Нередко вирионы </a:t>
            </a:r>
            <a:r>
              <a:rPr lang="ru-RU" dirty="0" smtClean="0"/>
              <a:t>агрегируют </a:t>
            </a:r>
            <a:r>
              <a:rPr lang="ru-RU" dirty="0"/>
              <a:t>друг с другом, в результате чего образуются вирусные включения – кристаллы различной формы (кристаллы Ивановского), или, если вирионы соединяются с уплотнениями цитоплазмы, образуются включения в виде аморфных тел.</a:t>
            </a:r>
          </a:p>
        </p:txBody>
      </p:sp>
    </p:spTree>
    <p:extLst>
      <p:ext uri="{BB962C8B-B14F-4D97-AF65-F5344CB8AC3E}">
        <p14:creationId xmlns:p14="http://schemas.microsoft.com/office/powerpoint/2010/main" val="42204182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81800" y="2020094"/>
            <a:ext cx="3962400" cy="3962400"/>
          </a:xfrm>
          <a:prstGeom prst="rect">
            <a:avLst/>
          </a:prstGeom>
        </p:spPr>
      </p:pic>
      <p:pic>
        <p:nvPicPr>
          <p:cNvPr id="1026" name="Picture 2" descr="Picture background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61140"/>
            <a:ext cx="5181600" cy="3480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54688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Номенклатура и классификация фитопатогенных вирусов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Преобладающее большинство вирусов получило название в соответствии с </a:t>
            </a:r>
            <a:r>
              <a:rPr lang="ru-RU" dirty="0" smtClean="0"/>
              <a:t>растением-хозяином </a:t>
            </a:r>
            <a:r>
              <a:rPr lang="ru-RU" dirty="0"/>
              <a:t>или по симптомам того растения-хозяина, из которого их впервые удалось выделить. </a:t>
            </a:r>
            <a:endParaRPr lang="ru-RU" dirty="0" smtClean="0"/>
          </a:p>
          <a:p>
            <a:r>
              <a:rPr lang="ru-RU" dirty="0" smtClean="0"/>
              <a:t>Принято </a:t>
            </a:r>
            <a:r>
              <a:rPr lang="ru-RU" dirty="0"/>
              <a:t>англоязычное обозначение для наименования вирусов, например, </a:t>
            </a:r>
            <a:r>
              <a:rPr lang="ru-RU" dirty="0" err="1"/>
              <a:t>tobaccomosaicvirus</a:t>
            </a:r>
            <a:r>
              <a:rPr lang="ru-RU" dirty="0"/>
              <a:t> (TMV) – вирус табачной мозаики</a:t>
            </a:r>
          </a:p>
        </p:txBody>
      </p:sp>
    </p:spTree>
    <p:extLst>
      <p:ext uri="{BB962C8B-B14F-4D97-AF65-F5344CB8AC3E}">
        <p14:creationId xmlns:p14="http://schemas.microsoft.com/office/powerpoint/2010/main" val="25046079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Симптомы вирусных болезней растений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Угнетение роста </a:t>
            </a:r>
            <a:r>
              <a:rPr lang="ru-RU" dirty="0"/>
              <a:t>может выражаться в общей задержке роста всего растения (например, при желтой карликовости ячменя); в укорачивании междоузлий (при </a:t>
            </a:r>
            <a:r>
              <a:rPr lang="ru-RU" dirty="0" err="1"/>
              <a:t>метельчатости</a:t>
            </a:r>
            <a:r>
              <a:rPr lang="ru-RU" dirty="0"/>
              <a:t> верхушки картофеля); в угнетении роста главных побегов, при этом происходит усиленное образование боковых побегов (при аспермии томата). </a:t>
            </a:r>
            <a:endParaRPr lang="ru-RU" dirty="0" smtClean="0"/>
          </a:p>
          <a:p>
            <a:r>
              <a:rPr lang="ru-RU" dirty="0" smtClean="0"/>
              <a:t>Угнетение </a:t>
            </a:r>
            <a:r>
              <a:rPr lang="ru-RU" dirty="0"/>
              <a:t>роста – сопутствующий симптом при большинстве вирусных заболеваний.</a:t>
            </a:r>
          </a:p>
        </p:txBody>
      </p:sp>
    </p:spTree>
    <p:extLst>
      <p:ext uri="{BB962C8B-B14F-4D97-AF65-F5344CB8AC3E}">
        <p14:creationId xmlns:p14="http://schemas.microsoft.com/office/powerpoint/2010/main" val="4042259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Карликовость ячменя </a:t>
            </a:r>
            <a:r>
              <a:rPr lang="ru-RU" dirty="0" smtClean="0"/>
              <a:t>     </a:t>
            </a:r>
            <a:r>
              <a:rPr lang="ru-RU" dirty="0" err="1" smtClean="0"/>
              <a:t>аспермия</a:t>
            </a:r>
            <a:r>
              <a:rPr lang="ru-RU" dirty="0" smtClean="0"/>
              <a:t> </a:t>
            </a:r>
            <a:r>
              <a:rPr lang="ru-RU" dirty="0"/>
              <a:t>томата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035423"/>
            <a:ext cx="5181600" cy="3931741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636136"/>
            <a:ext cx="5181600" cy="333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620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Изменение окраски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Листья </a:t>
            </a:r>
            <a:r>
              <a:rPr lang="ru-RU" dirty="0"/>
              <a:t>приобретают мозаичную расцветку, что вызвано чередованием светло- и темно-зеленых участков различной формы. </a:t>
            </a:r>
            <a:endParaRPr lang="ru-RU" dirty="0" smtClean="0"/>
          </a:p>
          <a:p>
            <a:r>
              <a:rPr lang="ru-RU" i="1" dirty="0" err="1" smtClean="0"/>
              <a:t>Хлоротичные</a:t>
            </a:r>
            <a:r>
              <a:rPr lang="ru-RU" i="1" dirty="0" smtClean="0"/>
              <a:t> </a:t>
            </a:r>
            <a:r>
              <a:rPr lang="ru-RU" i="1" dirty="0"/>
              <a:t>кольца, извитые, ленточные узоры обычно являются достоверными симптомами вирусных болезней («</a:t>
            </a:r>
            <a:r>
              <a:rPr lang="ru-RU" i="1" dirty="0" err="1"/>
              <a:t>шарка</a:t>
            </a:r>
            <a:r>
              <a:rPr lang="ru-RU" i="1" dirty="0"/>
              <a:t>» сливы, кольцевая мозаика малины). Реже желтеют жилки или </a:t>
            </a:r>
            <a:r>
              <a:rPr lang="ru-RU" i="1" dirty="0" err="1"/>
              <a:t>прижилковые</a:t>
            </a:r>
            <a:r>
              <a:rPr lang="ru-RU" i="1" dirty="0"/>
              <a:t> участки ткани листа (окаймление жилок крыжовника); может происходить общее пожелтение, или хлороз, листовой пластинки (желтуха свеклы). У цветочных культур может меняться окраска цветков (</a:t>
            </a:r>
            <a:r>
              <a:rPr lang="ru-RU" i="1" dirty="0" err="1"/>
              <a:t>пестролепестность</a:t>
            </a:r>
            <a:r>
              <a:rPr lang="ru-RU" i="1" dirty="0"/>
              <a:t> тюльпана).</a:t>
            </a:r>
          </a:p>
        </p:txBody>
      </p:sp>
    </p:spTree>
    <p:extLst>
      <p:ext uri="{BB962C8B-B14F-4D97-AF65-F5344CB8AC3E}">
        <p14:creationId xmlns:p14="http://schemas.microsoft.com/office/powerpoint/2010/main" val="3958124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Паразитизм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– </a:t>
            </a:r>
            <a:r>
              <a:rPr lang="ru-RU" dirty="0"/>
              <a:t>это форма межвидовых взаимоотношений двух организмов, принадлежащих к разным видам и носящая антагонистический характер, при которой один организм (паразит) использует другого (хозяина) в качестве среды обитания (среда 1-го порядка) и/или источника пищи, возлагая на него регуляцию своих отношений с внешней средой (среда 2-го порядка).</a:t>
            </a:r>
          </a:p>
        </p:txBody>
      </p:sp>
    </p:spTree>
    <p:extLst>
      <p:ext uri="{BB962C8B-B14F-4D97-AF65-F5344CB8AC3E}">
        <p14:creationId xmlns:p14="http://schemas.microsoft.com/office/powerpoint/2010/main" val="15356274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Деформация органов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происходит </a:t>
            </a:r>
            <a:r>
              <a:rPr lang="ru-RU" dirty="0"/>
              <a:t>из-за неравномерного роста отдельных участков тканей листьев, плодов, цветков. Например, отчетливая морщинистость или </a:t>
            </a:r>
            <a:r>
              <a:rPr lang="ru-RU" dirty="0" err="1"/>
              <a:t>гофрированность</a:t>
            </a:r>
            <a:r>
              <a:rPr lang="ru-RU" dirty="0"/>
              <a:t> появляется на листовой пластинке </a:t>
            </a:r>
            <a:r>
              <a:rPr lang="ru-RU" dirty="0" smtClean="0"/>
              <a:t>при морщинистой </a:t>
            </a:r>
            <a:r>
              <a:rPr lang="ru-RU" dirty="0"/>
              <a:t>мозаике картофеля; нитевидными и папоротниковидными становятся листья при поражении мозаикой томата.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058194"/>
            <a:ext cx="5181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3275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локальные </a:t>
            </a:r>
            <a:r>
              <a:rPr lang="ru-RU" dirty="0" smtClean="0">
                <a:solidFill>
                  <a:srgbClr val="FF0000"/>
                </a:solidFill>
              </a:rPr>
              <a:t>некрозы   </a:t>
            </a:r>
            <a:r>
              <a:rPr lang="ru-RU" dirty="0" smtClean="0"/>
              <a:t>Шарка (оспа) сливы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обычно </a:t>
            </a:r>
            <a:r>
              <a:rPr lang="ru-RU" dirty="0"/>
              <a:t>серого, бурого, черно-коричневого цвета, округлой и вытянутой формы, иногда с окаймлением. Они возникают на листовых пластинках, черешках, стеблях, плодах, семенах, клубнях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15075" y="2043906"/>
            <a:ext cx="48958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2090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Нарушение репродуктивных функций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растений </a:t>
            </a:r>
            <a:r>
              <a:rPr lang="ru-RU" dirty="0"/>
              <a:t>при вирусных </a:t>
            </a:r>
            <a:r>
              <a:rPr lang="ru-RU" dirty="0" smtClean="0"/>
              <a:t>болезнях может </a:t>
            </a:r>
            <a:r>
              <a:rPr lang="ru-RU" dirty="0"/>
              <a:t>проявляться в виде стерильности цветков, </a:t>
            </a:r>
            <a:r>
              <a:rPr lang="ru-RU" dirty="0" err="1"/>
              <a:t>бессемянности</a:t>
            </a:r>
            <a:r>
              <a:rPr lang="ru-RU" dirty="0"/>
              <a:t> плодов, опадения цветков и завязей (</a:t>
            </a:r>
            <a:r>
              <a:rPr lang="ru-RU" dirty="0" err="1"/>
              <a:t>аспермия</a:t>
            </a:r>
            <a:r>
              <a:rPr lang="ru-RU" dirty="0"/>
              <a:t> томата, махровость смородины).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058194"/>
            <a:ext cx="5181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0083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Биология фитопатогенных вирусов неразрывно связана с живыми клетками растений-хозяев или организмов-переносчиков. При неблагоприятных условиях вирусы сохраняются в основном в живых растениях (первичная инфекция). Вирусы плодовых, ягодных культур сохраняются в тканях растений-хозяев. Корневища многолетних сорняков (осот, бодяк) являются </a:t>
            </a:r>
            <a:r>
              <a:rPr lang="ru-RU" dirty="0" err="1"/>
              <a:t>резерваторами</a:t>
            </a:r>
            <a:r>
              <a:rPr lang="ru-RU" dirty="0"/>
              <a:t> многих вирусных патогенов. Местом перезимовки могут быть органы вегетативного размножения и зимующие живые части культурных растений – корнеплоды, клубни, луковицы, клубнелуковицы</a:t>
            </a:r>
            <a:r>
              <a:rPr lang="ru-RU"/>
              <a:t>. </a:t>
            </a:r>
            <a:endParaRPr lang="ru-RU" smtClean="0"/>
          </a:p>
          <a:p>
            <a:r>
              <a:rPr lang="ru-RU" smtClean="0"/>
              <a:t>Семена </a:t>
            </a:r>
            <a:r>
              <a:rPr lang="ru-RU" dirty="0"/>
              <a:t>могут быть источниками первичной инфекции многих вирусов бобовых культур, томата, огурца. В переносчиках (насекомые, нематоды, покоящиеся споры грибов) вирусы также могут сохраняться в неблагоприятный период, с растительными остатками и в почве – только некоторые стойкие вирусы, такие как вирус табачной мозаики и вирус зеленой крапчатости огурца.</a:t>
            </a:r>
          </a:p>
        </p:txBody>
      </p:sp>
    </p:spTree>
    <p:extLst>
      <p:ext uri="{BB962C8B-B14F-4D97-AF65-F5344CB8AC3E}">
        <p14:creationId xmlns:p14="http://schemas.microsoft.com/office/powerpoint/2010/main" val="3792951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Типы взаимоотношений организмов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3985" y="1999655"/>
            <a:ext cx="8545484" cy="4018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45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Главные отличия паразитизма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1) Хемотропизм – привлечение паразита выделениями хозяина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2) Агрессивность – способность патогена переходить на питание за счет хозяина; </a:t>
            </a:r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/>
              <a:t>) Патогенность – способность паразита вызывать болезнь хозяина, приносить ему вред. </a:t>
            </a:r>
          </a:p>
        </p:txBody>
      </p:sp>
    </p:spTree>
    <p:extLst>
      <p:ext uri="{BB962C8B-B14F-4D97-AF65-F5344CB8AC3E}">
        <p14:creationId xmlns:p14="http://schemas.microsoft.com/office/powerpoint/2010/main" val="602283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Патогенность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– </a:t>
            </a:r>
            <a:r>
              <a:rPr lang="ru-RU" dirty="0"/>
              <a:t>это общая характеристика паразитических свойств. </a:t>
            </a:r>
            <a:endParaRPr lang="ru-RU" dirty="0" smtClean="0"/>
          </a:p>
          <a:p>
            <a:r>
              <a:rPr lang="ru-RU" dirty="0" smtClean="0"/>
              <a:t>Качественная </a:t>
            </a:r>
            <a:r>
              <a:rPr lang="ru-RU" dirty="0"/>
              <a:t>мера патогенности – вирулентность, т.е. способность данного паразита заражать данного хозяина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Количественная мера патогенности – агрессивность. </a:t>
            </a:r>
          </a:p>
        </p:txBody>
      </p:sp>
    </p:spTree>
    <p:extLst>
      <p:ext uri="{BB962C8B-B14F-4D97-AF65-F5344CB8AC3E}">
        <p14:creationId xmlns:p14="http://schemas.microsoft.com/office/powerpoint/2010/main" val="864275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Агрессивность характеризуется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такими </a:t>
            </a:r>
            <a:r>
              <a:rPr lang="ru-RU" dirty="0"/>
              <a:t>показателями, как: </a:t>
            </a:r>
            <a:endParaRPr lang="ru-RU" dirty="0" smtClean="0"/>
          </a:p>
          <a:p>
            <a:r>
              <a:rPr lang="ru-RU" dirty="0" smtClean="0"/>
              <a:t>1</a:t>
            </a:r>
            <a:r>
              <a:rPr lang="ru-RU" dirty="0"/>
              <a:t>) инфекционная нагрузка – количество </a:t>
            </a:r>
            <a:r>
              <a:rPr lang="ru-RU" dirty="0" err="1"/>
              <a:t>пропагул</a:t>
            </a:r>
            <a:r>
              <a:rPr lang="ru-RU" dirty="0"/>
              <a:t> паразита, необходимое для заражения хозяина; </a:t>
            </a:r>
            <a:endParaRPr lang="ru-RU" dirty="0" smtClean="0"/>
          </a:p>
          <a:p>
            <a:r>
              <a:rPr lang="ru-RU" dirty="0" smtClean="0"/>
              <a:t>2</a:t>
            </a:r>
            <a:r>
              <a:rPr lang="ru-RU" dirty="0"/>
              <a:t>) скорость установления паразитических отношений; </a:t>
            </a:r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/>
              <a:t>) быстрота появления симптомов (инкубационный период); </a:t>
            </a:r>
            <a:endParaRPr lang="ru-RU" dirty="0" smtClean="0"/>
          </a:p>
          <a:p>
            <a:r>
              <a:rPr lang="ru-RU" dirty="0" smtClean="0"/>
              <a:t>4</a:t>
            </a:r>
            <a:r>
              <a:rPr lang="ru-RU" dirty="0"/>
              <a:t>) количество растений, заражаемых паразитом за период времени, которое часто определяется обилием образования потомства у </a:t>
            </a:r>
            <a:r>
              <a:rPr lang="ru-RU" dirty="0" err="1"/>
              <a:t>фитопатогена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7105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Количественные показатели агрессивности могут существенно различаться у разных </a:t>
            </a:r>
            <a:r>
              <a:rPr lang="ru-RU" dirty="0" err="1"/>
              <a:t>фитопатогенов</a:t>
            </a:r>
            <a:r>
              <a:rPr lang="ru-RU" dirty="0"/>
              <a:t>. Например, период установления паразитических отношений у грибов с растениями может быть 2-3 часа, как у возбудителя милдью винограда (Plasmopara </a:t>
            </a:r>
            <a:r>
              <a:rPr lang="ru-RU" dirty="0" err="1"/>
              <a:t>viticola</a:t>
            </a:r>
            <a:r>
              <a:rPr lang="ru-RU" dirty="0"/>
              <a:t>), а может длиться несколько недель, как у паразита ветвей яблони (Cytospora </a:t>
            </a:r>
            <a:r>
              <a:rPr lang="ru-RU" dirty="0" err="1"/>
              <a:t>capitata</a:t>
            </a:r>
            <a:r>
              <a:rPr lang="ru-RU" dirty="0"/>
              <a:t>). Паразитизм связан с особенностями питания микроорганизмов. Последние, в отличие от растений, не имеют хлорофилла и используют для своего питания готовые органические вещества</a:t>
            </a:r>
          </a:p>
        </p:txBody>
      </p:sp>
    </p:spTree>
    <p:extLst>
      <p:ext uri="{BB962C8B-B14F-4D97-AF65-F5344CB8AC3E}">
        <p14:creationId xmlns:p14="http://schemas.microsoft.com/office/powerpoint/2010/main" val="2453957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Plasmopara</a:t>
            </a:r>
            <a:r>
              <a:rPr lang="en-US" dirty="0"/>
              <a:t> </a:t>
            </a:r>
            <a:r>
              <a:rPr lang="en-US" dirty="0" smtClean="0"/>
              <a:t>viticola</a:t>
            </a:r>
            <a:r>
              <a:rPr lang="ru-RU" dirty="0" smtClean="0"/>
              <a:t> 		</a:t>
            </a:r>
            <a:r>
              <a:rPr lang="en-US" dirty="0" err="1" smtClean="0"/>
              <a:t>Cytospora</a:t>
            </a:r>
            <a:r>
              <a:rPr lang="en-US" dirty="0" smtClean="0"/>
              <a:t> </a:t>
            </a:r>
            <a:r>
              <a:rPr lang="en-US" dirty="0" err="1"/>
              <a:t>capitata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058194"/>
            <a:ext cx="5181600" cy="3886200"/>
          </a:xfrm>
          <a:prstGeom prst="rect">
            <a:avLst/>
          </a:prstGeom>
        </p:spPr>
      </p:pic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105692"/>
            <a:ext cx="5181600" cy="3791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9260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1515</Words>
  <Application>Microsoft Office PowerPoint</Application>
  <PresentationFormat>Широкоэкранный</PresentationFormat>
  <Paragraphs>66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Тема Office</vt:lpstr>
      <vt:lpstr>Инфекционные болезни растений</vt:lpstr>
      <vt:lpstr>Инфекционные болезни растений </vt:lpstr>
      <vt:lpstr>Паразитизм </vt:lpstr>
      <vt:lpstr>Типы взаимоотношений организмов</vt:lpstr>
      <vt:lpstr>Главные отличия паразитизма</vt:lpstr>
      <vt:lpstr>Патогенность</vt:lpstr>
      <vt:lpstr>Агрессивность характеризуется </vt:lpstr>
      <vt:lpstr>Презентация PowerPoint</vt:lpstr>
      <vt:lpstr>Plasmopara viticola   Cytospora capitata</vt:lpstr>
      <vt:lpstr>Паразитическая специализация</vt:lpstr>
      <vt:lpstr>Экологическая роль фитопатогенов</vt:lpstr>
      <vt:lpstr>Презентация PowerPoint</vt:lpstr>
      <vt:lpstr>Презентация PowerPoint</vt:lpstr>
      <vt:lpstr>Презентация PowerPoint</vt:lpstr>
      <vt:lpstr>Вирусы </vt:lpstr>
      <vt:lpstr>Презентация PowerPoint</vt:lpstr>
      <vt:lpstr>Презентация PowerPoint</vt:lpstr>
      <vt:lpstr>Презентация PowerPoint</vt:lpstr>
      <vt:lpstr>Презентация PowerPoint</vt:lpstr>
      <vt:lpstr>Вирусы</vt:lpstr>
      <vt:lpstr>Вредоносность</vt:lpstr>
      <vt:lpstr>Фитопатогенные вирусы </vt:lpstr>
      <vt:lpstr>Презентация PowerPoint</vt:lpstr>
      <vt:lpstr>Презентация PowerPoint</vt:lpstr>
      <vt:lpstr>Презентация PowerPoint</vt:lpstr>
      <vt:lpstr>Номенклатура и классификация фитопатогенных вирусов</vt:lpstr>
      <vt:lpstr>Симптомы вирусных болезней растений</vt:lpstr>
      <vt:lpstr>Карликовость ячменя      аспермия томата</vt:lpstr>
      <vt:lpstr>Изменение окраски </vt:lpstr>
      <vt:lpstr>Деформация органов </vt:lpstr>
      <vt:lpstr>локальные некрозы   Шарка (оспа) сливы</vt:lpstr>
      <vt:lpstr>Нарушение репродуктивных функций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Administrator</dc:creator>
  <cp:lastModifiedBy>Administrator</cp:lastModifiedBy>
  <cp:revision>44</cp:revision>
  <dcterms:created xsi:type="dcterms:W3CDTF">2024-08-25T11:43:39Z</dcterms:created>
  <dcterms:modified xsi:type="dcterms:W3CDTF">2024-10-06T14:03:10Z</dcterms:modified>
</cp:coreProperties>
</file>